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embeddedFontLst>
    <p:embeddedFont>
      <p:font typeface="Average" pitchFamily="2" charset="77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e48c628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e48c628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e48c6286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e48c6286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e48c628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e48c6286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e48c6286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e48c6286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e48c6286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e48c6286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e48c6286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e48c6286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e48c6286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e48c6286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e48c6286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e48c6286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e48c6286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e48c6286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emollt/RL_Wor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72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이족 보행 로봇의 강건한 제어(Robust Control)를 위한 강화학습</a:t>
            </a:r>
            <a:endParaRPr sz="2372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A72019 김도형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학습 과정</a:t>
            </a:r>
            <a:r>
              <a:rPr lang="ko" altLang="en-US" dirty="0"/>
              <a:t>영상</a:t>
            </a:r>
            <a:endParaRPr dirty="0"/>
          </a:p>
        </p:txBody>
      </p:sp>
      <p:pic>
        <p:nvPicPr>
          <p:cNvPr id="298" name="Google Shape;298;p28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99" name="Google Shape;299;p28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00" name="Google Shape;300;p28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5336C-79D8-3490-C11E-74DEFABF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694" y="1783368"/>
            <a:ext cx="4032885" cy="268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6B779A-57BC-D19B-435E-CF2CA399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1" y="1783367"/>
            <a:ext cx="4032885" cy="268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3BA63-1178-A94F-CB20-B38AD146860F}"/>
              </a:ext>
            </a:extLst>
          </p:cNvPr>
          <p:cNvSpPr txBox="1"/>
          <p:nvPr/>
        </p:nvSpPr>
        <p:spPr>
          <a:xfrm>
            <a:off x="1362456" y="4615280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KR" dirty="0">
                <a:solidFill>
                  <a:schemeClr val="bg1"/>
                </a:solidFill>
              </a:rPr>
              <a:t>7 base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88EC7-7117-FCEC-36EB-894E7466EC32}"/>
              </a:ext>
            </a:extLst>
          </p:cNvPr>
          <p:cNvSpPr txBox="1"/>
          <p:nvPr/>
        </p:nvSpPr>
        <p:spPr>
          <a:xfrm>
            <a:off x="5849112" y="4615280"/>
            <a:ext cx="2568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KR" dirty="0">
                <a:solidFill>
                  <a:schemeClr val="bg1"/>
                </a:solidFill>
              </a:rPr>
              <a:t>7 학습기반에서 </a:t>
            </a:r>
            <a:r>
              <a:rPr lang="en-US" altLang="ko-KR" dirty="0">
                <a:solidFill>
                  <a:schemeClr val="bg1"/>
                </a:solidFill>
              </a:rPr>
              <a:t>V9 </a:t>
            </a:r>
            <a:r>
              <a:rPr lang="ko-KR" altLang="en-US" dirty="0">
                <a:solidFill>
                  <a:schemeClr val="bg1"/>
                </a:solidFill>
              </a:rPr>
              <a:t>추가학습</a:t>
            </a:r>
            <a:endParaRPr lang="en-K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265200" y="393750"/>
            <a:ext cx="379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결과 normal 모드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8" name="Google Shape;308;p29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09" name="Google Shape;309;p29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10" name="Google Shape;310;p29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2" name="Google Shape;312;p29" title="walker_normal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50" y="110680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결과 heavy모드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0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20" name="Google Shape;320;p30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21" name="Google Shape;321;p30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3" name="Google Shape;323;p30" title="walker_heavy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50" y="108257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결과 slippery모드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0" name="Google Shape;330;p3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31" name="Google Shape;331;p3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32" name="Google Shape;332;p3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4" name="Google Shape;334;p31" title="walker_slippery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50" y="113102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결론 및 향후 과제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**결론**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**Transfer Learning**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은 복잡한 제어 문제(Walking + Style)를 단계적으로 해결하는 강력한 도구임.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리듬 기반의 Reward Shaping을 통해 단순 주행을 넘어선 "Quality of Motion"을 달성함.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**향후 과제**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더 정밀한 에너지 제어를 통해 잔여 진동 제어.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altLang="en-U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인간처럼 양발을 교차하며 걷는 스타일 학습 필요</a:t>
            </a:r>
            <a:r>
              <a:rPr lang="en-US" alt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/>
          </a:p>
        </p:txBody>
      </p:sp>
      <p:pic>
        <p:nvPicPr>
          <p:cNvPr id="341" name="Google Shape;341;p3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42" name="Google Shape;342;p3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43" name="Google Shape;343;p3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44" name="Google Shape;344;p3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grpSp>
        <p:nvGrpSpPr>
          <p:cNvPr id="350" name="Google Shape;350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1" name="Google Shape;351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" name="Google Shape;359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62" name="Google Shape;362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9" name="Google Shape;369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3" name="Google Shape;373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74" name="Google Shape;374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6" name="Google Shape;376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1" name="Google Shape;381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85" name="Google Shape;385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7" name="Google Shape;387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5" name="Google Shape;395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602556" y="1567243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 link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599356" y="2054443"/>
            <a:ext cx="51009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ko" sz="1800" u="sng" dirty="0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https://github.com/teemollt/RL_Work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17162B-43C5-4616-E6B0-0C1FDBBD7427}"/>
              </a:ext>
            </a:extLst>
          </p:cNvPr>
          <p:cNvSpPr txBox="1"/>
          <p:nvPr/>
        </p:nvSpPr>
        <p:spPr>
          <a:xfrm>
            <a:off x="599356" y="1026013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38</a:t>
            </a:r>
            <a:r>
              <a:rPr lang="ko-KR" altLang="en-US" dirty="0">
                <a:solidFill>
                  <a:schemeClr val="bg1"/>
                </a:solidFill>
              </a:rPr>
              <a:t>조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김도형 </a:t>
            </a:r>
            <a:r>
              <a:rPr lang="en-US" altLang="ko-KR" dirty="0">
                <a:solidFill>
                  <a:schemeClr val="bg1"/>
                </a:solidFill>
              </a:rPr>
              <a:t>A72019</a:t>
            </a:r>
            <a:endParaRPr lang="en-K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**주제**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BipedalWalker-v3 환경에서 PPO 알고리즘을 활용한 보행 제어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**핵심 목표**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**High Score**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300점 이상 (Solved 기준)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**Robustness**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평지뿐만 아니라 험지(Heavy), 빙판(Slippery)에서도 생존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**Human-like Gait**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"한 발로 밀기" 등 편법 없이, 두 발을 번갈아 걷는 자연스러운 보행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환경 설정 (BipedalWalker-v3)</a:t>
            </a:r>
            <a:endParaRPr sz="1600" b="1" dirty="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**State Space (24)**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Lidar(10), Angle/Velocity, Contact 등 로봇의 센서 정보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**Action Space (4)**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Hip/Knee 모터 4개의 토크 제어 (Continuous, -1.0 ~ 1.0)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20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**Reward Function (Base)**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(+) 전진 속도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(-) 에너지 소모, 넘어짐(-100)</a:t>
            </a:r>
            <a:endParaRPr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문제 해결 과정 (V1 ~ V6: 시행착오)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**초기 접근**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안정성을 높이기 위해 "넘어지지 않기"에 과도한 보상 부여.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**실패 원인**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**Local Optima**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로봇이 아예 움직이지 않고 제자리에 서 있는 것이 이득이라고 판단.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**State Reduction Failure**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학습 속도를 높이려고 Lidar 센서를 줄였더니 지형을 인식 못함.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**교훈**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"과도한 튜닝은 독이다." -&gt; 순정(Standard) 환경으로 회귀 결정.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문제 해결 과정 (V7: 순정 모델의 한계)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**V7 결과**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300점 돌파 성공 (Solved).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**한계점**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점수는 높지만, 보행 스타일이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**"스키 타기(Skiing)"**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또는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**"한 발 콩콩이(Hopping)"**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형태임.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에너지 효율을 극대화하려다 보니, 발을 들어 올리는(Swing) 동작을 생략함.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**새로운 목표**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점수 유지가 아니라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**"스타일 교정"**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이 필요함.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최종 솔루션 (V9: Strict Rhythm with Transfer Learning)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**아이디어**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처음부터 스타일까지 배우는 건 어렵다.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**"일단 걷는 법(V7)을 먼저 배우고, 나중에 예쁘게 교정하자!"**</a:t>
            </a:r>
            <a:endParaRPr sz="1050" b="1" dirty="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**핵심 기술: Transfer Learning (전이 학습)**</a:t>
            </a:r>
            <a:endParaRPr sz="1050" b="1" dirty="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Pre-trained Model (V7) -&gt; Fine-tuning (V9)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학습 효율성 극대화 및 기본 주행 능력 보장.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**보상 설계 (Strict Rhythm Reward)**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**Alternating Bonus**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`Left &lt;-&gt; Right`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교차 시 +1.0점.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**Hopping Penalty**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같은 발 연속 사용 시 -0.5점.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 dirty="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**Posture Bonus**</a:t>
            </a:r>
            <a:r>
              <a:rPr lang="ko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상체 수직 유지 보너스.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알고리즘 및 학습 설정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**Algorithm**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PPO (Proximal Policy Optimization)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안정적인 Fine-tuning을 위해 PPO 활용.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**Hyperparameters**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**Learning Rate**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**0.0001 (1e-4)**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(기존 지식 보존을 위해 낮게 설정)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Timesteps: 1,000,000 steps (Fine-tuning)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Threshold: 1800 (Bonus 점수 포함)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**Code Structure**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`PPO.load("pretrained_walker.zip")`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로 기존 모델 로드.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`gym.Wrapper`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에서 리듬 보상 로직(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`self.last_leg_contact`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구현.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실험 결과 (1) - 학습 곡선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26"/>
          <p:cNvSpPr txBox="1">
            <a:spLocks noGrp="1"/>
          </p:cNvSpPr>
          <p:nvPr>
            <p:ph type="body" idx="1"/>
          </p:nvPr>
        </p:nvSpPr>
        <p:spPr>
          <a:xfrm>
            <a:off x="2524225" y="1128025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0점이 아닌 300점(기존 성능)에서 시작.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Fine-tuning이 진행되면서 리듬 보너스를 획득하여 점수가 1800점까지 급상승.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"걷는 법을 새로 배우는 게 아니라, 걷는 스타일만 바꿈"을 입증.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>
              <a:solidFill>
                <a:srgbClr val="6796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5" y="2501525"/>
            <a:ext cx="4181115" cy="248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12" y="2501525"/>
            <a:ext cx="4177674" cy="2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Macintosh PowerPoint</Application>
  <PresentationFormat>On-screen Show (16:9)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Montserrat</vt:lpstr>
      <vt:lpstr>Lato</vt:lpstr>
      <vt:lpstr>Average</vt:lpstr>
      <vt:lpstr>Courier New</vt:lpstr>
      <vt:lpstr>Focus</vt:lpstr>
      <vt:lpstr>이족 보행 로봇의 강건한 제어(Robust Control)를 위한 강화학습 </vt:lpstr>
      <vt:lpstr>PowerPoint Presentation</vt:lpstr>
      <vt:lpstr>개요</vt:lpstr>
      <vt:lpstr>환경 설정 (BipedalWalker-v3) </vt:lpstr>
      <vt:lpstr>문제 해결 과정 (V1 ~ V6: 시행착오) </vt:lpstr>
      <vt:lpstr>문제 해결 과정 (V7: 순정 모델의 한계) </vt:lpstr>
      <vt:lpstr>최종 솔루션 (V9: Strict Rhythm with Transfer Learning) </vt:lpstr>
      <vt:lpstr>알고리즘 및 학습 설정 </vt:lpstr>
      <vt:lpstr>실험 결과 (1) - 학습 곡선 </vt:lpstr>
      <vt:lpstr>학습 과정영상</vt:lpstr>
      <vt:lpstr>학습 결과 normal 모드</vt:lpstr>
      <vt:lpstr>학습 결과 heavy모드 </vt:lpstr>
      <vt:lpstr>학습 결과 slippery모드 </vt:lpstr>
      <vt:lpstr>결론 및 향후 과제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이족 보행 로봇의 강건한 제어(Robust Control)를 위한 강화학습 </dc:title>
  <cp:lastModifiedBy>84379</cp:lastModifiedBy>
  <cp:revision>2</cp:revision>
  <dcterms:modified xsi:type="dcterms:W3CDTF">2025-12-08T05:13:04Z</dcterms:modified>
</cp:coreProperties>
</file>